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58" r:id="rId2"/>
    <p:sldId id="278" r:id="rId3"/>
    <p:sldId id="259" r:id="rId4"/>
    <p:sldId id="257" r:id="rId5"/>
    <p:sldId id="260" r:id="rId6"/>
    <p:sldId id="279" r:id="rId7"/>
    <p:sldId id="256" r:id="rId8"/>
    <p:sldId id="261" r:id="rId9"/>
    <p:sldId id="265" r:id="rId10"/>
    <p:sldId id="282" r:id="rId11"/>
    <p:sldId id="267" r:id="rId12"/>
    <p:sldId id="268" r:id="rId13"/>
    <p:sldId id="271" r:id="rId14"/>
    <p:sldId id="270" r:id="rId15"/>
    <p:sldId id="272" r:id="rId16"/>
    <p:sldId id="262" r:id="rId17"/>
    <p:sldId id="283" r:id="rId18"/>
    <p:sldId id="285" r:id="rId19"/>
    <p:sldId id="287" r:id="rId20"/>
    <p:sldId id="288" r:id="rId21"/>
    <p:sldId id="286" r:id="rId22"/>
    <p:sldId id="284" r:id="rId23"/>
    <p:sldId id="274" r:id="rId24"/>
    <p:sldId id="281" r:id="rId25"/>
    <p:sldId id="273" r:id="rId26"/>
    <p:sldId id="280" r:id="rId27"/>
    <p:sldId id="275" r:id="rId28"/>
    <p:sldId id="266" r:id="rId29"/>
    <p:sldId id="276" r:id="rId30"/>
    <p:sldId id="277" r:id="rId31"/>
    <p:sldId id="269" r:id="rId32"/>
    <p:sldId id="263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19" autoAdjust="0"/>
    <p:restoredTop sz="94660"/>
  </p:normalViewPr>
  <p:slideViewPr>
    <p:cSldViewPr snapToGrid="0" snapToObjects="1">
      <p:cViewPr>
        <p:scale>
          <a:sx n="180" d="100"/>
          <a:sy n="180" d="100"/>
        </p:scale>
        <p:origin x="-200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Proportion of Doctorates</a:t>
            </a:r>
            <a:r>
              <a:rPr lang="en-US" baseline="0"/>
              <a:t> in Physics Earned by Women</a:t>
            </a:r>
            <a:endParaRPr lang="en-US"/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1"/>
          <c:order val="1"/>
          <c:spPr>
            <a:ln w="47625">
              <a:noFill/>
            </a:ln>
          </c:spPr>
          <c:xVal>
            <c:numRef>
              <c:f>Sheet1!$B$4:$B$9</c:f>
              <c:numCache>
                <c:formatCode>General</c:formatCode>
                <c:ptCount val="6"/>
                <c:pt idx="0">
                  <c:v>1966.0</c:v>
                </c:pt>
                <c:pt idx="1">
                  <c:v>1976.0</c:v>
                </c:pt>
                <c:pt idx="2">
                  <c:v>1986.0</c:v>
                </c:pt>
                <c:pt idx="3">
                  <c:v>1996.0</c:v>
                </c:pt>
                <c:pt idx="4">
                  <c:v>2006.0</c:v>
                </c:pt>
                <c:pt idx="5">
                  <c:v>2016.0</c:v>
                </c:pt>
              </c:numCache>
            </c:numRef>
          </c:xVal>
          <c:yVal>
            <c:numRef>
              <c:f>Sheet1!$C$4:$C$8</c:f>
              <c:numCache>
                <c:formatCode>General</c:formatCode>
                <c:ptCount val="5"/>
                <c:pt idx="0">
                  <c:v>1.9</c:v>
                </c:pt>
                <c:pt idx="1">
                  <c:v>4.0</c:v>
                </c:pt>
                <c:pt idx="2">
                  <c:v>9.3</c:v>
                </c:pt>
                <c:pt idx="3">
                  <c:v>13.0</c:v>
                </c:pt>
                <c:pt idx="4">
                  <c:v>16.6</c:v>
                </c:pt>
              </c:numCache>
            </c:numRef>
          </c:yVal>
          <c:smooth val="0"/>
        </c:ser>
        <c:ser>
          <c:idx val="0"/>
          <c:order val="0"/>
          <c:spPr>
            <a:ln w="47625">
              <a:noFill/>
            </a:ln>
          </c:spPr>
          <c:trendline>
            <c:spPr>
              <a:ln>
                <a:prstDash val="dashDot"/>
              </a:ln>
            </c:spPr>
            <c:trendlineType val="linear"/>
            <c:forward val="10.0"/>
            <c:backward val="3.0"/>
            <c:dispRSqr val="0"/>
            <c:dispEq val="0"/>
          </c:trendline>
          <c:xVal>
            <c:numRef>
              <c:f>Sheet1!$B$4:$B$9</c:f>
              <c:numCache>
                <c:formatCode>General</c:formatCode>
                <c:ptCount val="6"/>
                <c:pt idx="0">
                  <c:v>1966.0</c:v>
                </c:pt>
                <c:pt idx="1">
                  <c:v>1976.0</c:v>
                </c:pt>
                <c:pt idx="2">
                  <c:v>1986.0</c:v>
                </c:pt>
                <c:pt idx="3">
                  <c:v>1996.0</c:v>
                </c:pt>
                <c:pt idx="4">
                  <c:v>2006.0</c:v>
                </c:pt>
                <c:pt idx="5">
                  <c:v>2016.0</c:v>
                </c:pt>
              </c:numCache>
            </c:numRef>
          </c:xVal>
          <c:yVal>
            <c:numRef>
              <c:f>Sheet1!$C$4:$C$8</c:f>
              <c:numCache>
                <c:formatCode>General</c:formatCode>
                <c:ptCount val="5"/>
                <c:pt idx="0">
                  <c:v>1.9</c:v>
                </c:pt>
                <c:pt idx="1">
                  <c:v>4.0</c:v>
                </c:pt>
                <c:pt idx="2">
                  <c:v>9.3</c:v>
                </c:pt>
                <c:pt idx="3">
                  <c:v>13.0</c:v>
                </c:pt>
                <c:pt idx="4">
                  <c:v>16.6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61457256"/>
        <c:axId val="-2061451848"/>
      </c:scatterChart>
      <c:valAx>
        <c:axId val="-2061457256"/>
        <c:scaling>
          <c:orientation val="minMax"/>
          <c:max val="2020.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Year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-2061451848"/>
        <c:crosses val="autoZero"/>
        <c:crossBetween val="midCat"/>
      </c:valAx>
      <c:valAx>
        <c:axId val="-2061451848"/>
        <c:scaling>
          <c:orientation val="minMax"/>
          <c:max val="25.0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Percentage</a:t>
                </a:r>
                <a:r>
                  <a:rPr lang="en-US" baseline="0"/>
                  <a:t> of Total Doctorates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-2061457256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Proportion of Doctorates</a:t>
            </a:r>
            <a:r>
              <a:rPr lang="en-US" baseline="0"/>
              <a:t> in Physics Earned by Women</a:t>
            </a:r>
            <a:endParaRPr lang="en-US"/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47625">
              <a:noFill/>
            </a:ln>
          </c:spPr>
          <c:trendline>
            <c:spPr>
              <a:ln>
                <a:prstDash val="dashDot"/>
              </a:ln>
            </c:spPr>
            <c:trendlineType val="linear"/>
            <c:forward val="100.0"/>
            <c:backward val="3.0"/>
            <c:dispRSqr val="0"/>
            <c:dispEq val="0"/>
          </c:trendline>
          <c:xVal>
            <c:numRef>
              <c:f>Sheet1!$B$4:$B$9</c:f>
              <c:numCache>
                <c:formatCode>General</c:formatCode>
                <c:ptCount val="6"/>
                <c:pt idx="0">
                  <c:v>1966.0</c:v>
                </c:pt>
                <c:pt idx="1">
                  <c:v>1976.0</c:v>
                </c:pt>
                <c:pt idx="2">
                  <c:v>1986.0</c:v>
                </c:pt>
                <c:pt idx="3">
                  <c:v>1996.0</c:v>
                </c:pt>
                <c:pt idx="4">
                  <c:v>2006.0</c:v>
                </c:pt>
                <c:pt idx="5">
                  <c:v>2016.0</c:v>
                </c:pt>
              </c:numCache>
            </c:numRef>
          </c:xVal>
          <c:yVal>
            <c:numRef>
              <c:f>Sheet1!$C$4:$C$8</c:f>
              <c:numCache>
                <c:formatCode>General</c:formatCode>
                <c:ptCount val="5"/>
                <c:pt idx="0">
                  <c:v>1.9</c:v>
                </c:pt>
                <c:pt idx="1">
                  <c:v>4.0</c:v>
                </c:pt>
                <c:pt idx="2">
                  <c:v>9.3</c:v>
                </c:pt>
                <c:pt idx="3">
                  <c:v>13.0</c:v>
                </c:pt>
                <c:pt idx="4">
                  <c:v>16.6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28560232"/>
        <c:axId val="-2088758824"/>
      </c:scatterChart>
      <c:valAx>
        <c:axId val="-2028560232"/>
        <c:scaling>
          <c:orientation val="minMax"/>
          <c:max val="2100.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Year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-2088758824"/>
        <c:crosses val="autoZero"/>
        <c:crossBetween val="midCat"/>
      </c:valAx>
      <c:valAx>
        <c:axId val="-2088758824"/>
        <c:scaling>
          <c:orientation val="minMax"/>
          <c:max val="50.0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Percentage</a:t>
                </a:r>
                <a:r>
                  <a:rPr lang="en-US" baseline="0"/>
                  <a:t> of Total Doctorates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-2028560232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A14C54-B4A4-CD44-9C0B-4F893F04F1E7}" type="datetimeFigureOut">
              <a:t>10/19/12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2A7EF-7C43-C843-B712-1F2FFE84A75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442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2A7EF-7C43-C843-B712-1F2FFE84A754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564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Centers = women applying as lead from science</a:t>
            </a:r>
            <a:r>
              <a:rPr lang="en-US" baseline="0"/>
              <a:t> center (vs individual investigator grants)</a:t>
            </a:r>
          </a:p>
          <a:p>
            <a:r>
              <a:rPr lang="en-US" baseline="0"/>
              <a:t>RPG = research program grants</a:t>
            </a:r>
          </a:p>
          <a:p>
            <a:r>
              <a:rPr lang="en-US" baseline="0"/>
              <a:t>SBIR/STTR=small business grants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2A7EF-7C43-C843-B712-1F2FFE84A754}" type="slidenum"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802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EE4DE-2866-7A41-AC16-7EBC626805F6}" type="datetimeFigureOut">
              <a:t>10/19/12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1E086-9E5B-9442-BA0A-ABC2789B523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485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EE4DE-2866-7A41-AC16-7EBC626805F6}" type="datetimeFigureOut">
              <a:t>10/19/12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1E086-9E5B-9442-BA0A-ABC2789B523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706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EE4DE-2866-7A41-AC16-7EBC626805F6}" type="datetimeFigureOut">
              <a:t>10/19/12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1E086-9E5B-9442-BA0A-ABC2789B523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41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EE4DE-2866-7A41-AC16-7EBC626805F6}" type="datetimeFigureOut">
              <a:t>10/19/12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1E086-9E5B-9442-BA0A-ABC2789B523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203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EE4DE-2866-7A41-AC16-7EBC626805F6}" type="datetimeFigureOut">
              <a:t>10/19/12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1E086-9E5B-9442-BA0A-ABC2789B523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257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EE4DE-2866-7A41-AC16-7EBC626805F6}" type="datetimeFigureOut">
              <a:t>10/19/12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1E086-9E5B-9442-BA0A-ABC2789B523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66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EE4DE-2866-7A41-AC16-7EBC626805F6}" type="datetimeFigureOut">
              <a:t>10/19/12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1E086-9E5B-9442-BA0A-ABC2789B523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606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EE4DE-2866-7A41-AC16-7EBC626805F6}" type="datetimeFigureOut">
              <a:t>10/19/12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1E086-9E5B-9442-BA0A-ABC2789B523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142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EE4DE-2866-7A41-AC16-7EBC626805F6}" type="datetimeFigureOut">
              <a:t>10/19/12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1E086-9E5B-9442-BA0A-ABC2789B523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335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EE4DE-2866-7A41-AC16-7EBC626805F6}" type="datetimeFigureOut">
              <a:t>10/19/12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1E086-9E5B-9442-BA0A-ABC2789B523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119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EE4DE-2866-7A41-AC16-7EBC626805F6}" type="datetimeFigureOut">
              <a:t>10/19/12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1E086-9E5B-9442-BA0A-ABC2789B523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452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BEE4DE-2866-7A41-AC16-7EBC626805F6}" type="datetimeFigureOut">
              <a:t>10/19/12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1E086-9E5B-9442-BA0A-ABC2789B523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956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.png"/><Relationship Id="rId1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0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0.png"/><Relationship Id="rId12" Type="http://schemas.openxmlformats.org/officeDocument/2006/relationships/image" Target="../media/image21.jpeg"/><Relationship Id="rId13" Type="http://schemas.openxmlformats.org/officeDocument/2006/relationships/image" Target="../media/image22.jpeg"/><Relationship Id="rId14" Type="http://schemas.openxmlformats.org/officeDocument/2006/relationships/image" Target="../media/image23.png"/><Relationship Id="rId15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4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Relationship Id="rId3" Type="http://schemas.openxmlformats.org/officeDocument/2006/relationships/image" Target="../media/image30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Relationship Id="rId3" Type="http://schemas.openxmlformats.org/officeDocument/2006/relationships/image" Target="../media/image31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Relationship Id="rId3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Relationship Id="rId3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Relationship Id="rId3" Type="http://schemas.openxmlformats.org/officeDocument/2006/relationships/image" Target="../media/image32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emf"/><Relationship Id="rId3" Type="http://schemas.openxmlformats.org/officeDocument/2006/relationships/image" Target="../media/image36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emf"/><Relationship Id="rId3" Type="http://schemas.openxmlformats.org/officeDocument/2006/relationships/image" Target="../media/image37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emf"/><Relationship Id="rId3" Type="http://schemas.openxmlformats.org/officeDocument/2006/relationships/image" Target="../media/image38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9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Relationship Id="rId3" Type="http://schemas.openxmlformats.org/officeDocument/2006/relationships/image" Target="../media/image41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Relationship Id="rId3" Type="http://schemas.openxmlformats.org/officeDocument/2006/relationships/image" Target="../media/image43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Relationship Id="rId3" Type="http://schemas.openxmlformats.org/officeDocument/2006/relationships/image" Target="../media/image44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emf"/><Relationship Id="rId3" Type="http://schemas.openxmlformats.org/officeDocument/2006/relationships/image" Target="../media/image46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4" Type="http://schemas.openxmlformats.org/officeDocument/2006/relationships/image" Target="../media/image4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732" y="89"/>
            <a:ext cx="1891947" cy="285843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4829" y="3481020"/>
            <a:ext cx="2491461" cy="337698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/>
          <a:srcRect r="13866"/>
          <a:stretch/>
        </p:blipFill>
        <p:spPr>
          <a:xfrm>
            <a:off x="6734375" y="44628"/>
            <a:ext cx="2409625" cy="279753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/>
          <a:srcRect l="25695" r="3669" b="2555"/>
          <a:stretch/>
        </p:blipFill>
        <p:spPr>
          <a:xfrm>
            <a:off x="-1" y="3481020"/>
            <a:ext cx="1909726" cy="337697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7"/>
          <a:srcRect l="8543" r="7241"/>
          <a:stretch/>
        </p:blipFill>
        <p:spPr>
          <a:xfrm>
            <a:off x="0" y="19096"/>
            <a:ext cx="1976816" cy="28420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8"/>
          <a:srcRect l="11656"/>
          <a:stretch/>
        </p:blipFill>
        <p:spPr>
          <a:xfrm>
            <a:off x="3315046" y="3481020"/>
            <a:ext cx="2278938" cy="337698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85215" y="-32530"/>
            <a:ext cx="2151132" cy="287469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0"/>
          <a:srcRect l="26286" r="28942"/>
          <a:stretch/>
        </p:blipFill>
        <p:spPr>
          <a:xfrm>
            <a:off x="6932205" y="3498720"/>
            <a:ext cx="2211795" cy="335927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1"/>
          <a:srcRect l="4639" r="5623"/>
          <a:stretch/>
        </p:blipFill>
        <p:spPr>
          <a:xfrm>
            <a:off x="5326255" y="3503074"/>
            <a:ext cx="2007087" cy="33549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2"/>
          <a:srcRect l="18217" r="14039" b="15021"/>
          <a:stretch/>
        </p:blipFill>
        <p:spPr>
          <a:xfrm>
            <a:off x="1680558" y="90"/>
            <a:ext cx="1796816" cy="285843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40687" y="2899122"/>
            <a:ext cx="8147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/>
              <a:t>Consistently Ranked Among the “Top Ten” Scientists of All Time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532" y="19096"/>
            <a:ext cx="42211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rgbClr val="FFFF00"/>
                </a:solidFill>
              </a:rPr>
              <a:t>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77374" y="90"/>
            <a:ext cx="40347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rgbClr val="FFFF00"/>
                </a:solidFill>
              </a:rPr>
              <a:t>C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65760" y="44628"/>
            <a:ext cx="4078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rgbClr val="FFFF00"/>
                </a:solidFill>
              </a:rP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36347" y="-32530"/>
            <a:ext cx="38504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rgbClr val="FFFF00"/>
                </a:solidFill>
              </a:rPr>
              <a:t>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85215" y="15633"/>
            <a:ext cx="43713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rgbClr val="FFFF00"/>
                </a:solidFill>
              </a:rPr>
              <a:t>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0" y="3510328"/>
            <a:ext cx="37321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rgbClr val="FFFF00"/>
                </a:solidFill>
              </a:rPr>
              <a:t>F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909725" y="3481020"/>
            <a:ext cx="44355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rgbClr val="FFFF00"/>
                </a:solidFill>
              </a:rPr>
              <a:t>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82928" y="3510328"/>
            <a:ext cx="28806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rgbClr val="FFFF00"/>
                </a:solidFill>
              </a:rPr>
              <a:t>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445732" y="3503074"/>
            <a:ext cx="44034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rgbClr val="FFFF00"/>
                </a:solidFill>
              </a:rPr>
              <a:t>H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236347" y="3524005"/>
            <a:ext cx="31551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rgbClr val="FFFF00"/>
                </a:solidFill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3151877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Who Are They?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pPr marL="0" indent="0">
              <a:buNone/>
            </a:pPr>
            <a:r>
              <a:rPr lang="en-US"/>
              <a:t>A)</a:t>
            </a:r>
          </a:p>
          <a:p>
            <a:pPr marL="0" indent="0">
              <a:buNone/>
            </a:pPr>
            <a:r>
              <a:rPr lang="en-US"/>
              <a:t>B)</a:t>
            </a:r>
          </a:p>
          <a:p>
            <a:pPr marL="0" indent="0">
              <a:buNone/>
            </a:pPr>
            <a:r>
              <a:rPr lang="en-US"/>
              <a:t>C)</a:t>
            </a:r>
          </a:p>
          <a:p>
            <a:pPr marL="0" indent="0">
              <a:buNone/>
            </a:pPr>
            <a:r>
              <a:rPr lang="en-US"/>
              <a:t>D)</a:t>
            </a:r>
          </a:p>
          <a:p>
            <a:pPr marL="0" indent="0">
              <a:buNone/>
            </a:pPr>
            <a:r>
              <a:rPr lang="en-US"/>
              <a:t>E)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F)</a:t>
            </a:r>
          </a:p>
          <a:p>
            <a:pPr marL="0" indent="0">
              <a:buNone/>
            </a:pPr>
            <a:r>
              <a:rPr lang="en-US"/>
              <a:t>G)</a:t>
            </a:r>
          </a:p>
          <a:p>
            <a:pPr marL="0" indent="0">
              <a:buNone/>
            </a:pPr>
            <a:r>
              <a:rPr lang="en-US"/>
              <a:t>H)</a:t>
            </a:r>
          </a:p>
          <a:p>
            <a:pPr marL="0" indent="0">
              <a:buNone/>
            </a:pPr>
            <a:r>
              <a:rPr lang="en-US"/>
              <a:t>I)</a:t>
            </a:r>
          </a:p>
          <a:p>
            <a:pPr marL="0" indent="0">
              <a:buNone/>
            </a:pPr>
            <a:r>
              <a:rPr lang="en-US"/>
              <a:t>J)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366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Who Are They?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pPr marL="0" indent="0">
              <a:buNone/>
            </a:pPr>
            <a:r>
              <a:rPr lang="en-US"/>
              <a:t>A) Louis Pasteur</a:t>
            </a:r>
          </a:p>
          <a:p>
            <a:pPr marL="0" indent="0">
              <a:buNone/>
            </a:pPr>
            <a:r>
              <a:rPr lang="en-US"/>
              <a:t>B) Galileo Galeli</a:t>
            </a:r>
          </a:p>
          <a:p>
            <a:pPr marL="0" indent="0">
              <a:buNone/>
            </a:pPr>
            <a:r>
              <a:rPr lang="en-US"/>
              <a:t>C) Charles Darwin</a:t>
            </a:r>
          </a:p>
          <a:p>
            <a:pPr marL="0" indent="0">
              <a:buNone/>
            </a:pPr>
            <a:r>
              <a:rPr lang="en-US"/>
              <a:t>D) Aristotle</a:t>
            </a:r>
          </a:p>
          <a:p>
            <a:pPr marL="0" indent="0">
              <a:buNone/>
            </a:pPr>
            <a:r>
              <a:rPr lang="en-US"/>
              <a:t>E) Albert Einstein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F) Thomas Edison</a:t>
            </a:r>
          </a:p>
          <a:p>
            <a:pPr marL="0" indent="0">
              <a:buNone/>
            </a:pPr>
            <a:r>
              <a:rPr lang="en-US"/>
              <a:t>G) Gregor Mendel</a:t>
            </a:r>
          </a:p>
          <a:p>
            <a:pPr marL="0" indent="0">
              <a:buNone/>
            </a:pPr>
            <a:r>
              <a:rPr lang="en-US"/>
              <a:t>H) Nicola Tesla</a:t>
            </a:r>
          </a:p>
          <a:p>
            <a:pPr marL="0" indent="0">
              <a:buNone/>
            </a:pPr>
            <a:r>
              <a:rPr lang="en-US"/>
              <a:t>I) Marie Curie</a:t>
            </a:r>
          </a:p>
          <a:p>
            <a:pPr marL="0" indent="0">
              <a:buNone/>
            </a:pPr>
            <a:r>
              <a:rPr lang="en-US"/>
              <a:t>J) Isaac Newton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794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9587" y="-28198"/>
            <a:ext cx="2584743" cy="299830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/>
          <a:srcRect l="7947"/>
          <a:stretch/>
        </p:blipFill>
        <p:spPr>
          <a:xfrm>
            <a:off x="0" y="1972979"/>
            <a:ext cx="1812064" cy="31750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4"/>
          <a:srcRect r="4246"/>
          <a:stretch/>
        </p:blipFill>
        <p:spPr>
          <a:xfrm>
            <a:off x="5914112" y="0"/>
            <a:ext cx="3229888" cy="2240538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1"/>
            <a:ext cx="2683163" cy="203920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5675" y="0"/>
            <a:ext cx="2048933" cy="2794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8603" y="2237490"/>
            <a:ext cx="2540000" cy="2540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8"/>
          <a:srcRect b="35074"/>
          <a:stretch/>
        </p:blipFill>
        <p:spPr>
          <a:xfrm>
            <a:off x="2284181" y="4713839"/>
            <a:ext cx="2301369" cy="214416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9"/>
          <a:srcRect b="11589"/>
          <a:stretch/>
        </p:blipFill>
        <p:spPr>
          <a:xfrm>
            <a:off x="-66840" y="4936425"/>
            <a:ext cx="2351021" cy="192157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43823" y="2326239"/>
            <a:ext cx="2286000" cy="23876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11"/>
          <a:srcRect r="15910"/>
          <a:stretch/>
        </p:blipFill>
        <p:spPr>
          <a:xfrm>
            <a:off x="6794500" y="2240538"/>
            <a:ext cx="2349500" cy="3505200"/>
          </a:xfrm>
          <a:prstGeom prst="rect">
            <a:avLst/>
          </a:prstGeom>
        </p:spPr>
      </p:pic>
      <p:pic>
        <p:nvPicPr>
          <p:cNvPr id="12" name="Picture 11" descr="galileo-4050.jpe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966" y="4394894"/>
            <a:ext cx="2670034" cy="2463106"/>
          </a:xfrm>
          <a:prstGeom prst="rect">
            <a:avLst/>
          </a:prstGeom>
        </p:spPr>
      </p:pic>
      <p:pic>
        <p:nvPicPr>
          <p:cNvPr id="6" name="Picture 5" descr="Armageddon_image030.jpe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550" y="4096628"/>
            <a:ext cx="1955257" cy="276137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12208" y="383566"/>
            <a:ext cx="4644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rgbClr val="FFFF00"/>
                </a:solidFill>
              </a:rPr>
              <a:t>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190001" y="467110"/>
            <a:ext cx="4434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rgbClr val="FFFF00"/>
                </a:solidFill>
              </a:rPr>
              <a:t>B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2011" y="5678823"/>
            <a:ext cx="4371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rgbClr val="FFFF00"/>
                </a:solidFill>
              </a:rPr>
              <a:t>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32168" y="2486847"/>
            <a:ext cx="3077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rgbClr val="FFFF00"/>
                </a:solidFill>
              </a:rPr>
              <a:t>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176123" y="3542630"/>
            <a:ext cx="4723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rgbClr val="FFFF00"/>
                </a:solidFill>
              </a:rPr>
              <a:t>H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270722" y="2302181"/>
            <a:ext cx="4759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rgbClr val="FFFF00"/>
                </a:solidFill>
              </a:rPr>
              <a:t>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81748" y="3397248"/>
            <a:ext cx="410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rgbClr val="FFFF00"/>
                </a:solidFill>
              </a:rPr>
              <a:t>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27460" y="191749"/>
            <a:ext cx="4308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rgbClr val="FFFF00"/>
                </a:solidFill>
              </a:rPr>
              <a:t>C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598645" y="836442"/>
            <a:ext cx="4756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rgbClr val="FFFF00"/>
                </a:solidFill>
              </a:rPr>
              <a:t>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537798" y="5494157"/>
            <a:ext cx="3787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rgbClr val="FFFF00"/>
                </a:solidFill>
              </a:rPr>
              <a:t>L</a:t>
            </a: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14"/>
          <a:srcRect b="24477"/>
          <a:stretch/>
        </p:blipFill>
        <p:spPr>
          <a:xfrm>
            <a:off x="1259257" y="1482773"/>
            <a:ext cx="2073212" cy="1914475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15"/>
          <a:srcRect b="20924"/>
          <a:stretch/>
        </p:blipFill>
        <p:spPr>
          <a:xfrm>
            <a:off x="1454897" y="3154770"/>
            <a:ext cx="1877572" cy="178165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2683162" y="1917372"/>
            <a:ext cx="3967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rgbClr val="FFFF00"/>
                </a:solidFill>
              </a:rPr>
              <a:t>F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59518" y="3542630"/>
            <a:ext cx="3375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rgbClr val="FFFF00"/>
                </a:solidFill>
              </a:rPr>
              <a:t>J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768847" y="4722247"/>
            <a:ext cx="5881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rgbClr val="FFFF00"/>
                </a:solidFill>
              </a:rPr>
              <a:t>M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988539" y="4777490"/>
            <a:ext cx="4887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rgbClr val="FFFF00"/>
                </a:solidFill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4252705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Who Are They?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pPr marL="0" indent="0">
              <a:buNone/>
            </a:pPr>
            <a:r>
              <a:rPr lang="en-US"/>
              <a:t>A)</a:t>
            </a:r>
          </a:p>
          <a:p>
            <a:pPr marL="0" indent="0">
              <a:buNone/>
            </a:pPr>
            <a:r>
              <a:rPr lang="en-US"/>
              <a:t>B)</a:t>
            </a:r>
          </a:p>
          <a:p>
            <a:pPr marL="0" indent="0">
              <a:buNone/>
            </a:pPr>
            <a:r>
              <a:rPr lang="en-US"/>
              <a:t>C)</a:t>
            </a:r>
          </a:p>
          <a:p>
            <a:pPr marL="0" indent="0">
              <a:buNone/>
            </a:pPr>
            <a:r>
              <a:rPr lang="en-US"/>
              <a:t>D)</a:t>
            </a:r>
          </a:p>
          <a:p>
            <a:pPr marL="0" indent="0">
              <a:buNone/>
            </a:pPr>
            <a:r>
              <a:rPr lang="en-US"/>
              <a:t>E)</a:t>
            </a:r>
          </a:p>
          <a:p>
            <a:pPr marL="0" indent="0">
              <a:buNone/>
            </a:pPr>
            <a:r>
              <a:rPr lang="en-US"/>
              <a:t>F)</a:t>
            </a:r>
          </a:p>
          <a:p>
            <a:pPr marL="0" indent="0">
              <a:buNone/>
            </a:pPr>
            <a:r>
              <a:rPr lang="en-US"/>
              <a:t>G)</a:t>
            </a:r>
          </a:p>
          <a:p>
            <a:pPr marL="0" indent="0">
              <a:buNone/>
            </a:pPr>
            <a:r>
              <a:rPr lang="en-US"/>
              <a:t>H)</a:t>
            </a:r>
          </a:p>
          <a:p>
            <a:pPr marL="0" indent="0">
              <a:buNone/>
            </a:pPr>
            <a:r>
              <a:rPr lang="en-US"/>
              <a:t>I)</a:t>
            </a:r>
          </a:p>
          <a:p>
            <a:pPr marL="0" indent="0">
              <a:buNone/>
            </a:pPr>
            <a:r>
              <a:rPr lang="en-US"/>
              <a:t>J)</a:t>
            </a:r>
          </a:p>
          <a:p>
            <a:pPr marL="0" indent="0">
              <a:buNone/>
            </a:pPr>
            <a:r>
              <a:rPr lang="en-US"/>
              <a:t>K)</a:t>
            </a:r>
          </a:p>
          <a:p>
            <a:pPr marL="0" indent="0">
              <a:buNone/>
            </a:pPr>
            <a:r>
              <a:rPr lang="en-US"/>
              <a:t>L)</a:t>
            </a:r>
          </a:p>
          <a:p>
            <a:pPr marL="0" indent="0">
              <a:buNone/>
            </a:pPr>
            <a:r>
              <a:rPr lang="en-US"/>
              <a:t>M)</a:t>
            </a:r>
          </a:p>
          <a:p>
            <a:pPr marL="0" indent="0">
              <a:buNone/>
            </a:pPr>
            <a:r>
              <a:rPr lang="en-US"/>
              <a:t>N)</a:t>
            </a:r>
          </a:p>
        </p:txBody>
      </p:sp>
    </p:spTree>
    <p:extLst>
      <p:ext uri="{BB962C8B-B14F-4D97-AF65-F5344CB8AC3E}">
        <p14:creationId xmlns:p14="http://schemas.microsoft.com/office/powerpoint/2010/main" val="2493925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Who Are They?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68078" cy="4525963"/>
          </a:xfrm>
        </p:spPr>
        <p:txBody>
          <a:bodyPr numCol="2">
            <a:normAutofit lnSpcReduction="10000"/>
          </a:bodyPr>
          <a:lstStyle/>
          <a:p>
            <a:pPr marL="0" indent="0">
              <a:buNone/>
            </a:pPr>
            <a:r>
              <a:rPr lang="en-US"/>
              <a:t>A) Clyde Tombaugh</a:t>
            </a:r>
          </a:p>
          <a:p>
            <a:pPr marL="0" indent="0">
              <a:buNone/>
            </a:pPr>
            <a:r>
              <a:rPr lang="en-US"/>
              <a:t>B) Caroline Herschel</a:t>
            </a:r>
          </a:p>
          <a:p>
            <a:pPr marL="0" indent="0">
              <a:buNone/>
            </a:pPr>
            <a:r>
              <a:rPr lang="en-US"/>
              <a:t>C) Carl Sagan</a:t>
            </a:r>
          </a:p>
          <a:p>
            <a:pPr marL="0" indent="0">
              <a:buNone/>
            </a:pPr>
            <a:r>
              <a:rPr lang="en-US"/>
              <a:t>D) Jocelyn Bell Burnell</a:t>
            </a:r>
          </a:p>
          <a:p>
            <a:pPr marL="0" indent="0">
              <a:buNone/>
            </a:pPr>
            <a:r>
              <a:rPr lang="en-US"/>
              <a:t>E) Maria Mitchell</a:t>
            </a:r>
          </a:p>
          <a:p>
            <a:pPr marL="0" indent="0">
              <a:buNone/>
            </a:pPr>
            <a:r>
              <a:rPr lang="en-US"/>
              <a:t>F) Willian Herschel</a:t>
            </a:r>
          </a:p>
          <a:p>
            <a:pPr marL="0" indent="0">
              <a:buNone/>
            </a:pPr>
            <a:r>
              <a:rPr lang="en-US"/>
              <a:t>G) Neil deGrasse Tyson</a:t>
            </a:r>
          </a:p>
          <a:p>
            <a:pPr marL="0" indent="0">
              <a:buNone/>
            </a:pPr>
            <a:r>
              <a:rPr lang="en-US"/>
              <a:t>H) Albert Einstein</a:t>
            </a:r>
          </a:p>
          <a:p>
            <a:pPr marL="0" indent="0">
              <a:buNone/>
            </a:pPr>
            <a:r>
              <a:rPr lang="en-US"/>
              <a:t>I) Edwin Hubble</a:t>
            </a:r>
          </a:p>
          <a:p>
            <a:pPr marL="0" indent="0">
              <a:buNone/>
            </a:pPr>
            <a:r>
              <a:rPr lang="en-US"/>
              <a:t>J) Nicolas Copernicus</a:t>
            </a:r>
          </a:p>
          <a:p>
            <a:pPr marL="0" indent="0">
              <a:buNone/>
            </a:pPr>
            <a:r>
              <a:rPr lang="en-US"/>
              <a:t>K) Subramayan Chandrasekhar</a:t>
            </a:r>
          </a:p>
          <a:p>
            <a:pPr marL="0" indent="0">
              <a:buNone/>
            </a:pPr>
            <a:r>
              <a:rPr lang="en-US"/>
              <a:t>L) Steven Hawking</a:t>
            </a:r>
          </a:p>
          <a:p>
            <a:pPr marL="0" indent="0">
              <a:buNone/>
            </a:pPr>
            <a:r>
              <a:rPr lang="en-US"/>
              <a:t>M)Isaac Newton</a:t>
            </a:r>
          </a:p>
          <a:p>
            <a:pPr marL="0" indent="0">
              <a:buNone/>
            </a:pPr>
            <a:r>
              <a:rPr lang="en-US"/>
              <a:t>N) Galileo Galeli</a:t>
            </a:r>
          </a:p>
        </p:txBody>
      </p:sp>
    </p:spTree>
    <p:extLst>
      <p:ext uri="{BB962C8B-B14F-4D97-AF65-F5344CB8AC3E}">
        <p14:creationId xmlns:p14="http://schemas.microsoft.com/office/powerpoint/2010/main" val="31445385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Women in STEM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562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0"/>
            <a:ext cx="79606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915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9" y="0"/>
            <a:ext cx="3365041" cy="22504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2648" y="0"/>
            <a:ext cx="4826000" cy="35433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09" y="3455519"/>
            <a:ext cx="5118100" cy="3479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13431" y="3692599"/>
            <a:ext cx="2975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Women take more math, and perform better in High school</a:t>
            </a:r>
          </a:p>
        </p:txBody>
      </p:sp>
    </p:spTree>
    <p:extLst>
      <p:ext uri="{BB962C8B-B14F-4D97-AF65-F5344CB8AC3E}">
        <p14:creationId xmlns:p14="http://schemas.microsoft.com/office/powerpoint/2010/main" val="3645893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9" y="0"/>
            <a:ext cx="3365041" cy="22504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13431" y="3692599"/>
            <a:ext cx="2975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Interest</a:t>
            </a:r>
          </a:p>
        </p:txBody>
      </p:sp>
    </p:spTree>
    <p:extLst>
      <p:ext uri="{BB962C8B-B14F-4D97-AF65-F5344CB8AC3E}">
        <p14:creationId xmlns:p14="http://schemas.microsoft.com/office/powerpoint/2010/main" val="884261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9" y="0"/>
            <a:ext cx="3365041" cy="22504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7817" y="74703"/>
            <a:ext cx="544865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2902744"/>
            <a:ext cx="320194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Women Physics Majors = 1024/227245=0.45% of STEM graduates</a:t>
            </a:r>
          </a:p>
          <a:p>
            <a:r>
              <a:rPr lang="en-US"/>
              <a:t>Men Physics Majors = 3846/227245=1.69% of STEM graduates</a:t>
            </a:r>
          </a:p>
          <a:p>
            <a:endParaRPr lang="en-US"/>
          </a:p>
          <a:p>
            <a:r>
              <a:rPr lang="en-US"/>
              <a:t>2007 Physics Bachelors Degrees:</a:t>
            </a:r>
          </a:p>
          <a:p>
            <a:r>
              <a:rPr lang="en-US"/>
              <a:t>1024/4870=21% Women</a:t>
            </a:r>
          </a:p>
          <a:p>
            <a:r>
              <a:rPr lang="en-US"/>
              <a:t>3846/4870=79% Men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822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9" y="0"/>
            <a:ext cx="3365041" cy="22504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9642" y="2091683"/>
            <a:ext cx="6411380" cy="449647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36805" y="256204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/>
          </a:p>
          <a:p>
            <a:r>
              <a:rPr lang="en-US"/>
              <a:t>2007 Physics Bachelors Degrees:</a:t>
            </a:r>
          </a:p>
          <a:p>
            <a:r>
              <a:rPr lang="en-US"/>
              <a:t>1024/4870=21% Women</a:t>
            </a:r>
          </a:p>
          <a:p>
            <a:r>
              <a:rPr lang="en-US"/>
              <a:t>3846/4870=79% Men</a:t>
            </a:r>
          </a:p>
          <a:p>
            <a:endParaRPr lang="en-US"/>
          </a:p>
          <a:p>
            <a:r>
              <a:rPr lang="en-US"/>
              <a:t>Physics Doctorates:</a:t>
            </a:r>
          </a:p>
          <a:p>
            <a:r>
              <a:rPr lang="en-US"/>
              <a:t>16.6% women in 2006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607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9" y="0"/>
            <a:ext cx="3365041" cy="225041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405" y="2562041"/>
            <a:ext cx="314987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/>
          </a:p>
          <a:p>
            <a:r>
              <a:rPr lang="en-US"/>
              <a:t>2007 Physics Bachelors Degrees:</a:t>
            </a:r>
          </a:p>
          <a:p>
            <a:r>
              <a:rPr lang="en-US"/>
              <a:t>1024/4870=21% Women</a:t>
            </a:r>
          </a:p>
          <a:p>
            <a:r>
              <a:rPr lang="en-US"/>
              <a:t>3846/4870=79% Men</a:t>
            </a:r>
          </a:p>
          <a:p>
            <a:endParaRPr lang="en-US"/>
          </a:p>
          <a:p>
            <a:r>
              <a:rPr lang="en-US"/>
              <a:t>Physics Doctorates:</a:t>
            </a:r>
          </a:p>
          <a:p>
            <a:r>
              <a:rPr lang="en-US"/>
              <a:t>16.6% women in 2006</a:t>
            </a:r>
          </a:p>
          <a:p>
            <a:endParaRPr lang="en-US"/>
          </a:p>
          <a:p>
            <a:r>
              <a:rPr lang="en-US"/>
              <a:t>Extrapolate to 2013 for 2007 cohort of Physics bachelors degrees: 19.3% Women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3155436"/>
              </p:ext>
            </p:extLst>
          </p:nvPr>
        </p:nvGraphicFramePr>
        <p:xfrm>
          <a:off x="3772606" y="2250415"/>
          <a:ext cx="4914194" cy="33104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Straight Arrow Connector 7"/>
          <p:cNvCxnSpPr/>
          <p:nvPr/>
        </p:nvCxnSpPr>
        <p:spPr>
          <a:xfrm flipV="1">
            <a:off x="7817556" y="3534833"/>
            <a:ext cx="0" cy="14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4388556" y="3560233"/>
            <a:ext cx="3429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0367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9" y="0"/>
            <a:ext cx="3365041" cy="225041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405" y="2562041"/>
            <a:ext cx="314987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/>
              <a:t>How long until women are 50% of Physics doctorates?</a:t>
            </a:r>
            <a:endParaRPr lang="en-US" sz="3600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9384120"/>
              </p:ext>
            </p:extLst>
          </p:nvPr>
        </p:nvGraphicFramePr>
        <p:xfrm>
          <a:off x="2970388" y="2173111"/>
          <a:ext cx="6071306" cy="3811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999950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9" y="0"/>
            <a:ext cx="3365041" cy="22504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0350" y="1735667"/>
            <a:ext cx="5346700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973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Faculty Recognition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5214" y="1520736"/>
            <a:ext cx="5323685" cy="4003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1000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866" y="701322"/>
            <a:ext cx="4292600" cy="48641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96357" y="420891"/>
            <a:ext cx="348095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008000"/>
                </a:solidFill>
              </a:rPr>
              <a:t>Proportion of men and women citing this reason same (to within statistical significance)</a:t>
            </a:r>
          </a:p>
          <a:p>
            <a:endParaRPr lang="en-US"/>
          </a:p>
          <a:p>
            <a:r>
              <a:rPr lang="en-US">
                <a:solidFill>
                  <a:srgbClr val="FF0000"/>
                </a:solidFill>
              </a:rPr>
              <a:t>Women more likely to cite this reason for leaving STEM</a:t>
            </a:r>
          </a:p>
          <a:p>
            <a:endParaRPr lang="en-US"/>
          </a:p>
          <a:p>
            <a:r>
              <a:rPr lang="en-US">
                <a:solidFill>
                  <a:srgbClr val="0000FF"/>
                </a:solidFill>
              </a:rPr>
              <a:t>Men more likely to cite this reason for leaving STEM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68866" y="2039057"/>
            <a:ext cx="3938412" cy="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94258" y="2685377"/>
            <a:ext cx="3938412" cy="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08370" y="3948401"/>
            <a:ext cx="3938412" cy="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68866" y="1803401"/>
            <a:ext cx="393841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08370" y="3084690"/>
            <a:ext cx="393841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68866" y="2432757"/>
            <a:ext cx="393841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82978" y="3345744"/>
            <a:ext cx="3938412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90034" y="3596921"/>
            <a:ext cx="3938412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08370" y="4725812"/>
            <a:ext cx="3938412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08370" y="4483100"/>
            <a:ext cx="3938412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08370" y="4226278"/>
            <a:ext cx="3938412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92879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744" y="2070100"/>
            <a:ext cx="4472532" cy="29605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3100" y="976489"/>
            <a:ext cx="4660900" cy="321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4005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3100" y="976489"/>
            <a:ext cx="4660900" cy="32131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034"/>
            <a:ext cx="4559300" cy="618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835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034"/>
            <a:ext cx="4559300" cy="61849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8300" y="55034"/>
            <a:ext cx="49657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883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500" y="1612900"/>
            <a:ext cx="4686300" cy="363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9467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8100" y="1955800"/>
            <a:ext cx="3987800" cy="294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7354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6645" y="197027"/>
            <a:ext cx="5899856" cy="1221140"/>
          </a:xfrm>
        </p:spPr>
        <p:txBody>
          <a:bodyPr/>
          <a:lstStyle/>
          <a:p>
            <a:r>
              <a:rPr lang="en-US"/>
              <a:t>Stereotype Threat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9" y="0"/>
            <a:ext cx="3365041" cy="22504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596" y="2250415"/>
            <a:ext cx="3560058" cy="35712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17722" y="1164166"/>
            <a:ext cx="3218747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Spencer et al 1999</a:t>
            </a:r>
          </a:p>
          <a:p>
            <a:pPr marL="285750" indent="-285750">
              <a:buFont typeface="Wingdings" charset="2"/>
              <a:buChar char="²"/>
            </a:pPr>
            <a:r>
              <a:rPr lang="en-US"/>
              <a:t>54 University of Michigan psychology students (30 women, 24 men)</a:t>
            </a:r>
          </a:p>
          <a:p>
            <a:pPr marL="285750" indent="-285750">
              <a:buFont typeface="Wingdings" charset="2"/>
              <a:buChar char="²"/>
            </a:pPr>
            <a:r>
              <a:rPr lang="en-US"/>
              <a:t>ALL with strong math backgrounds</a:t>
            </a:r>
          </a:p>
          <a:p>
            <a:pPr marL="285750" indent="-285750">
              <a:buFont typeface="Wingdings" charset="2"/>
              <a:buChar char="²"/>
            </a:pPr>
            <a:r>
              <a:rPr lang="en-US"/>
              <a:t>ALL with similar math abilities (grades and standardized test scores)</a:t>
            </a:r>
          </a:p>
          <a:p>
            <a:pPr marL="285750" indent="-285750">
              <a:buFont typeface="Wingdings" charset="2"/>
              <a:buChar char="²"/>
            </a:pPr>
            <a:r>
              <a:rPr lang="en-US"/>
              <a:t>2 groups given same computerized math exam</a:t>
            </a:r>
          </a:p>
          <a:p>
            <a:pPr marL="742950" lvl="1" indent="-285750">
              <a:buFont typeface="Wingdings" charset="2"/>
              <a:buChar char="²"/>
            </a:pPr>
            <a:r>
              <a:rPr lang="en-US"/>
              <a:t>Group 1 told that men outperform women</a:t>
            </a:r>
          </a:p>
          <a:p>
            <a:pPr marL="742950" lvl="1" indent="-285750">
              <a:buFont typeface="Wingdings" charset="2"/>
              <a:buChar char="²"/>
            </a:pPr>
            <a:r>
              <a:rPr lang="en-US"/>
              <a:t>Group 2 told no gender performance differences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991049" y="5965481"/>
            <a:ext cx="4695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300+ studies subsequently published to support this finding</a:t>
            </a:r>
          </a:p>
        </p:txBody>
      </p:sp>
    </p:spTree>
    <p:extLst>
      <p:ext uri="{BB962C8B-B14F-4D97-AF65-F5344CB8AC3E}">
        <p14:creationId xmlns:p14="http://schemas.microsoft.com/office/powerpoint/2010/main" val="16226298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Stereotype Threat: High Pressure Situations and  Interventions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0" y="1765300"/>
            <a:ext cx="4292600" cy="3187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96555" y="1694744"/>
            <a:ext cx="397457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Johns et al 2005</a:t>
            </a:r>
          </a:p>
          <a:p>
            <a:pPr marL="285750" indent="-285750">
              <a:buFont typeface="Wingdings" charset="2"/>
              <a:buChar char="²"/>
            </a:pPr>
            <a:r>
              <a:rPr lang="en-US"/>
              <a:t>Three Groups given the same problems</a:t>
            </a:r>
          </a:p>
          <a:p>
            <a:pPr marL="742950" lvl="1" indent="-285750">
              <a:buFont typeface="Wingdings" charset="2"/>
              <a:buChar char="²"/>
            </a:pPr>
            <a:r>
              <a:rPr lang="en-US"/>
              <a:t>Group 1 told “problem solving exercise”</a:t>
            </a:r>
          </a:p>
          <a:p>
            <a:pPr marL="742950" lvl="1" indent="-285750">
              <a:buFont typeface="Wingdings" charset="2"/>
              <a:buChar char="²"/>
            </a:pPr>
            <a:r>
              <a:rPr lang="en-US"/>
              <a:t>Group 2 told “diagnostic test of math ability”, would be used to compare men’s and women’s scores</a:t>
            </a:r>
          </a:p>
          <a:p>
            <a:pPr marL="742950" lvl="1" indent="-285750">
              <a:buFont typeface="Wingdings" charset="2"/>
              <a:buChar char="²"/>
            </a:pPr>
            <a:r>
              <a:rPr lang="en-US"/>
              <a:t>Group 3 same as Group 2, but also informed of stereotype threat, told that anxiety felt during test may be result of external stereotypes</a:t>
            </a:r>
          </a:p>
          <a:p>
            <a:pPr marL="742950" lvl="1" indent="-285750">
              <a:buFont typeface="Wingdings" charset="2"/>
              <a:buChar char="²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3764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9" y="0"/>
            <a:ext cx="3365041" cy="225041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926645" y="197027"/>
            <a:ext cx="5899856" cy="12211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Stereotype Threat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26556" y="1418167"/>
            <a:ext cx="512964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Induced by:</a:t>
            </a:r>
          </a:p>
          <a:p>
            <a:r>
              <a:rPr lang="en-US"/>
              <a:t>1) Telling students that men outperform women </a:t>
            </a:r>
          </a:p>
          <a:p>
            <a:r>
              <a:rPr lang="en-US"/>
              <a:t>2) Asking students to indicate gender before test</a:t>
            </a:r>
          </a:p>
          <a:p>
            <a:r>
              <a:rPr lang="en-US"/>
              <a:t>3) Having more men than women in testing situation</a:t>
            </a:r>
          </a:p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33033"/>
            <a:ext cx="5791200" cy="46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67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1832" y="274638"/>
            <a:ext cx="5024967" cy="1143000"/>
          </a:xfrm>
        </p:spPr>
        <p:txBody>
          <a:bodyPr>
            <a:normAutofit fontScale="90000"/>
          </a:bodyPr>
          <a:lstStyle/>
          <a:p>
            <a:r>
              <a:rPr lang="en-US"/>
              <a:t>Unconscious/Implicit Bias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9" y="0"/>
            <a:ext cx="3365041" cy="22504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499" y="1254478"/>
            <a:ext cx="5575300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778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1832" y="274638"/>
            <a:ext cx="5024967" cy="1143000"/>
          </a:xfrm>
        </p:spPr>
        <p:txBody>
          <a:bodyPr>
            <a:normAutofit fontScale="90000"/>
          </a:bodyPr>
          <a:lstStyle/>
          <a:p>
            <a:r>
              <a:rPr lang="en-US"/>
              <a:t>Unconscious/Implicit Bias: Resume Studies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55" y="-99085"/>
            <a:ext cx="3403600" cy="2806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16776" y="1629526"/>
            <a:ext cx="397897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Moss-Racusin et al. 2012</a:t>
            </a:r>
          </a:p>
          <a:p>
            <a:pPr marL="285750" indent="-285750">
              <a:buFont typeface="Wingdings" charset="2"/>
              <a:buChar char="²"/>
            </a:pPr>
            <a:r>
              <a:rPr lang="en-US"/>
              <a:t>127 Biology, Chemistry and Physics Professors</a:t>
            </a:r>
          </a:p>
          <a:p>
            <a:pPr marL="285750" indent="-285750">
              <a:buFont typeface="Wingdings" charset="2"/>
              <a:buChar char="²"/>
            </a:pPr>
            <a:r>
              <a:rPr lang="en-US"/>
              <a:t>Resume of one undergraduate student applying for science lab manager position</a:t>
            </a:r>
          </a:p>
          <a:p>
            <a:pPr marL="285750" indent="-285750">
              <a:buFont typeface="Wingdings" charset="2"/>
              <a:buChar char="²"/>
            </a:pPr>
            <a:r>
              <a:rPr lang="en-US"/>
              <a:t>All resumes identical, but half given female name, half male</a:t>
            </a:r>
          </a:p>
          <a:p>
            <a:pPr marL="285750" indent="-285750">
              <a:buFont typeface="Wingdings" charset="2"/>
              <a:buChar char="²"/>
            </a:pPr>
            <a:r>
              <a:rPr lang="en-US"/>
              <a:t>Faculty rate competence and hireability, indicate how much mentoring the student deserves and estimate starting salry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55" y="2559755"/>
            <a:ext cx="3416300" cy="3022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2218" y="994833"/>
            <a:ext cx="2914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Regardless of faculty gender!</a:t>
            </a:r>
          </a:p>
        </p:txBody>
      </p:sp>
    </p:spTree>
    <p:extLst>
      <p:ext uri="{BB962C8B-B14F-4D97-AF65-F5344CB8AC3E}">
        <p14:creationId xmlns:p14="http://schemas.microsoft.com/office/powerpoint/2010/main" val="107632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9" y="0"/>
            <a:ext cx="3365041" cy="22504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15254"/>
          <a:stretch/>
        </p:blipFill>
        <p:spPr>
          <a:xfrm>
            <a:off x="289920" y="3736742"/>
            <a:ext cx="7956683" cy="18889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7586" y="1889165"/>
            <a:ext cx="2378755" cy="1847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477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9" y="0"/>
            <a:ext cx="3365041" cy="225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32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9" y="0"/>
            <a:ext cx="3365041" cy="225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32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2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Resources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6222" y="1919111"/>
            <a:ext cx="8150579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  <a:p>
            <a:r>
              <a:rPr lang="en-US"/>
              <a:t>Beyond Bias and Barriers: Fulfilling the Potential of Women in Academic Science and Engineering http://www.nap.edu/catalog/11741.html </a:t>
            </a:r>
          </a:p>
          <a:p>
            <a:endParaRPr lang="en-US"/>
          </a:p>
          <a:p>
            <a:r>
              <a:rPr lang="en-US"/>
              <a:t>MIT Report on Women in Science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00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2512</TotalTime>
  <Words>701</Words>
  <Application>Microsoft Macintosh PowerPoint</Application>
  <PresentationFormat>On-screen Show (4:3)</PresentationFormat>
  <Paragraphs>159</Paragraphs>
  <Slides>32</Slides>
  <Notes>2</Notes>
  <HiddenSlides>5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PowerPoint Presentation</vt:lpstr>
      <vt:lpstr>Who Are They?</vt:lpstr>
      <vt:lpstr>Who Are They?</vt:lpstr>
      <vt:lpstr>PowerPoint Presentation</vt:lpstr>
      <vt:lpstr>Who Are They?</vt:lpstr>
      <vt:lpstr>Who Are They?</vt:lpstr>
      <vt:lpstr>Women in STEM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Faculty Recognition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Stereotype Threat</vt:lpstr>
      <vt:lpstr>Stereotype Threat: High Pressure Situations and  Interventions</vt:lpstr>
      <vt:lpstr>PowerPoint Presentation</vt:lpstr>
      <vt:lpstr>Unconscious/Implicit Bias</vt:lpstr>
      <vt:lpstr>Unconscious/Implicit Bias: Resume Studies</vt:lpstr>
      <vt:lpstr>PowerPoint Presentation</vt:lpstr>
      <vt:lpstr>PowerPoint Presentation</vt:lpstr>
      <vt:lpstr>PowerPoint Presentation</vt:lpstr>
      <vt:lpstr>PowerPoint Presentation</vt:lpstr>
      <vt:lpstr>Resources</vt:lpstr>
    </vt:vector>
  </TitlesOfParts>
  <Company>University of Arizona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Women in STEM</dc:title>
  <dc:creator>Kate Follette</dc:creator>
  <cp:lastModifiedBy>Kate Follette</cp:lastModifiedBy>
  <cp:revision>23</cp:revision>
  <cp:lastPrinted>2012-10-21T20:47:42Z</cp:lastPrinted>
  <dcterms:created xsi:type="dcterms:W3CDTF">2012-10-20T03:20:12Z</dcterms:created>
  <dcterms:modified xsi:type="dcterms:W3CDTF">2012-10-21T21:13:08Z</dcterms:modified>
</cp:coreProperties>
</file>